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charts/chart1.xml" ContentType="application/vnd.openxmlformats-officedocument.drawingml.chart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Use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00C244"/>
              </a:solidFill>
              <a:effectLst/>
            </c:spPr>
          </c:dPt>
          <c:dPt>
            <c:idx val="1"/>
            <c:bubble3D val="0"/>
            <c:spPr>
              <a:solidFill>
                <a:srgbClr val="33D167"/>
              </a:solidFill>
              <a:effectLst/>
            </c:spPr>
          </c:dPt>
          <c:dPt>
            <c:idx val="2"/>
            <c:bubble3D val="0"/>
            <c:spPr>
              <a:solidFill>
                <a:srgbClr val="66DC8A"/>
              </a:solidFill>
              <a:effectLst/>
            </c:spPr>
          </c:dPt>
          <c:dPt>
            <c:idx val="3"/>
            <c:bubble3D val="0"/>
            <c:spPr>
              <a:solidFill>
                <a:srgbClr val="111111"/>
              </a:solidFill>
              <a:effectLst/>
            </c:spPr>
          </c:dPt>
          <c:dPt>
            <c:idx val="4"/>
            <c:bubble3D val="0"/>
            <c:spPr>
              <a:solidFill>
                <a:srgbClr val="555555"/>
              </a:solidFill>
              <a:effectLst/>
            </c:spPr>
          </c:dPt>
          <c:dPt>
            <c:idx val="5"/>
            <c:bubble3D val="0"/>
            <c:spPr>
              <a:solidFill>
                <a:srgbClr val="999999"/>
              </a:solidFill>
              <a:effectLst/>
            </c:spPr>
          </c:dPt>
          <c:dLbls>
            <c:dLbl>
              <c:idx val="0"/>
              <c:numFmt formatCode="0%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numFmt formatCode="0%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numFmt formatCode="0%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numFmt formatCode="0%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4"/>
              <c:numFmt formatCode="0%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5"/>
              <c:numFmt formatCode="0%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0%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Compliance / licensing</c:v>
                </c:pt>
                <c:pt idx="1">
                  <c:v>Eng / XRPL / ops</c:v>
                </c:pt>
                <c:pt idx="2">
                  <c:v>First-loss buffer</c:v>
                </c:pt>
                <c:pt idx="3">
                  <c:v>Risk data</c:v>
                </c:pt>
                <c:pt idx="4">
                  <c:v>GTM</c:v>
                </c:pt>
                <c:pt idx="5">
                  <c:v>G&amp;A runway</c:v>
                </c:pt>
              </c:strCache>
            </c:strRef>
          </c:cat>
          <c:val>
            <c:numRef>
              <c:f>Sheet1!$B$2:$B$7</c:f>
              <c:numCache>
                <c:ptCount val="6"/>
                <c:pt idx="0">
                  <c:v>900</c:v>
                </c:pt>
                <c:pt idx="1">
                  <c:v>700</c:v>
                </c:pt>
                <c:pt idx="2">
                  <c:v>700</c:v>
                </c:pt>
                <c:pt idx="3">
                  <c:v>400</c:v>
                </c:pt>
                <c:pt idx="4">
                  <c:v>400</c:v>
                </c:pt>
                <c:pt idx="5">
                  <c:v>400</c:v>
                </c:pt>
              </c:numCache>
            </c:numRef>
          </c:val>
        </c:ser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overlay val="0"/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3716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SEED ROUND  ·  $3.5M EQUITY  ·  $25M WAREHOUSE TARGET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457200" y="173736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TrueTerm</a:t>
            </a:r>
            <a:endParaRPr lang="en-US" sz="4200" dirty="0"/>
          </a:p>
        </p:txBody>
      </p:sp>
      <p:sp>
        <p:nvSpPr>
          <p:cNvPr id="4" name="Text 2"/>
          <p:cNvSpPr/>
          <p:nvPr/>
        </p:nvSpPr>
        <p:spPr>
          <a:xfrm>
            <a:off x="457200" y="22402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C2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seedsOS  ·  settled on XRPL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731520" y="2697480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Credit designed to end. Fixed-term loans — not lines of credit.</a:t>
            </a:r>
            <a:endParaRPr lang="en-US" sz="1500" dirty="0"/>
          </a:p>
          <a:p>
            <a:pPr algn="ctr" indent="0" marL="0">
              <a:buNone/>
            </a:pPr>
            <a:r>
              <a:rPr lang="en-US" sz="15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Behavior-reward installment lending that repairs middle-class balance sheets.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1188720" y="35661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$1.2T+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1188720" y="3977640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CC debt market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3566160" y="35661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0C2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 yrs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3566160" y="3977640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Trap on $5K @ 28%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943600" y="35661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Y5 +$1.8M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5943600" y="3977640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NI at scale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365760" y="20116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TrueTerm · seedsOS · Confidential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7863840" y="201168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/ 15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0116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TrueTerm · seedsOS · Confidential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7863840" y="201168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15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365760" y="45720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5-year growth proforma</a:t>
            </a:r>
            <a:endParaRPr lang="en-US" sz="2400" dirty="0"/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1051560"/>
          <a:ext cx="8595360" cy="3108960"/>
        </p:xfrm>
        <a:graphic>
          <a:graphicData uri="http://schemas.openxmlformats.org/drawingml/2006/table">
            <a:tbl>
              <a:tblPr/>
              <a:tblGrid>
                <a:gridCol w="2011680"/>
                <a:gridCol w="1316736"/>
                <a:gridCol w="1316736"/>
                <a:gridCol w="1316736"/>
                <a:gridCol w="1316736"/>
                <a:gridCol w="1316736"/>
              </a:tblGrid>
              <a:tr h="444137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Y1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Y2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Y3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Y4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Y5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  <a:solidFill>
                      <a:srgbClr val="111111"/>
                    </a:solidFill>
                  </a:tcPr>
                </a:tc>
              </a:tr>
              <a:tr h="444137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Loans originated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2,000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7,500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15,000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28,000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</a:tr>
              <a:tr h="444137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Originations $M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1.4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33.8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72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</a:tr>
              <a:tr h="444137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EOY UPB $M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1.1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6.5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</a:tr>
              <a:tr h="444137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Revenue $M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20.2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</a:tr>
              <a:tr h="444137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Net income $M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−1.4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−1.8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−1.8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−1.1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+1.8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</a:tr>
              <a:tr h="444137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Cum. borrowers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2.4K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9.9K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24.9K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52.9K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365760" y="4343400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Assumptions live in docs/pitch/model/proforma_assumptions.json — wired to pitch_lending_model.py for KPI tracking.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0116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TrueTerm · seedsOS · Confidential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7863840" y="201168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15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365760" y="45720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Path to profitability &amp; multiples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365760" y="1188720"/>
            <a:ext cx="2057400" cy="2560320"/>
          </a:xfrm>
          <a:prstGeom prst="roundRect">
            <a:avLst>
              <a:gd name="adj" fmla="val 355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502920" y="1371600"/>
            <a:ext cx="1783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C2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Y1–2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02920" y="1828800"/>
            <a:ext cx="1783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Prove credit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02920" y="2468880"/>
            <a:ext cx="17830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Tight cohorts, tape quality, loss calibration, compliance.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2560320" y="1188720"/>
            <a:ext cx="2057400" cy="2560320"/>
          </a:xfrm>
          <a:prstGeom prst="roundRect">
            <a:avLst>
              <a:gd name="adj" fmla="val 355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8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2697480" y="1371600"/>
            <a:ext cx="1783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C2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Y3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2697480" y="1828800"/>
            <a:ext cx="1783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Scale warehouse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2697480" y="2468880"/>
            <a:ext cx="17830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Utilization of $25M facility; CAC discipline; behavior uptake.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754880" y="1188720"/>
            <a:ext cx="2057400" cy="2560320"/>
          </a:xfrm>
          <a:prstGeom prst="roundRect">
            <a:avLst>
              <a:gd name="adj" fmla="val 355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8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892040" y="1371600"/>
            <a:ext cx="1783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C2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Y4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892040" y="1828800"/>
            <a:ext cx="1783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Operating leverage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4892040" y="2468880"/>
            <a:ext cx="17830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OpEx % falls; CoF improves toward SOFR+; NI approaches 0.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6949440" y="1188720"/>
            <a:ext cx="2057400" cy="2560320"/>
          </a:xfrm>
          <a:prstGeom prst="roundRect">
            <a:avLst>
              <a:gd name="adj" fmla="val 355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8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7086600" y="1371600"/>
            <a:ext cx="1783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C2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Y5+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7086600" y="1828800"/>
            <a:ext cx="1783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economics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7086600" y="2468880"/>
            <a:ext cx="17830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Profitable book + give-back brand; raise growth equity / credit funds.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365760" y="4023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Investor thesis: underwrite a credit engine with differentiated conversion (truth + trap math) and lower long-run losses via behavior design — then lever with warehouse capital.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0116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TrueTerm · seedsOS · Confidential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7863840" y="201168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/ 15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365760" y="45720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raise: $3.5M equity + $25M warehouse</a:t>
            </a:r>
            <a:endParaRPr lang="en-US" sz="2400" dirty="0"/>
          </a:p>
        </p:txBody>
      </p:sp>
      <p:graphicFrame>
        <p:nvGraphicFramePr>
          <p:cNvPr id="5" name="Chart 0" descr=""/>
          <p:cNvGraphicFramePr/>
          <p:nvPr/>
        </p:nvGraphicFramePr>
        <p:xfrm>
          <a:off x="274320" y="1005840"/>
          <a:ext cx="41148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6" name="Text 3"/>
          <p:cNvSpPr/>
          <p:nvPr/>
        </p:nvSpPr>
        <p:spPr>
          <a:xfrm>
            <a:off x="4663440" y="1143000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C2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$900K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5760720" y="1143000"/>
            <a:ext cx="3017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Product, compliance, bank-partner readiness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4663440" y="1645920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C2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$700K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5760720" y="1645920"/>
            <a:ext cx="3017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Engineering, XRPL settlement, servicing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663440" y="2148840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C2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$700K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5760720" y="2148840"/>
            <a:ext cx="3017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First-loss &amp; liquidity (warehouse unlock)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4663440" y="2651760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C2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$400K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5760720" y="2651760"/>
            <a:ext cx="3017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UW / bureau / cash-flow data stack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4663440" y="3154680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C2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$400K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5760720" y="3154680"/>
            <a:ext cx="3017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GTM — wage, employer, partner channels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4663440" y="3657600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C2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$400K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5760720" y="3657600"/>
            <a:ext cx="3017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G&amp;A — 18-month runway at plan</a:t>
            </a:r>
            <a:endParaRPr lang="en-US" sz="1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0116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TrueTerm · seedsOS · Confidential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7863840" y="201168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/ 15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365760" y="45720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we track (and what you will see)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365760" y="1097280"/>
            <a:ext cx="274320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548640" y="128016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Originations $ &amp; count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3246120" y="1097280"/>
            <a:ext cx="274320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8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3429000" y="128016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UPB / warehouse utilization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6126480" y="1097280"/>
            <a:ext cx="274320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8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6309360" y="128016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DQ 30/60/90 by vintage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365760" y="1920240"/>
            <a:ext cx="274320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8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548640" y="210312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Lifetime loss vs target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3246120" y="1920240"/>
            <a:ext cx="274320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8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3429000" y="210312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On-time rate &amp; step-up rate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6126480" y="1920240"/>
            <a:ext cx="274320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8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6309360" y="210312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PIFC give-back paid $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365760" y="2743200"/>
            <a:ext cx="274320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8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48640" y="292608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Interest saved vs CC trap $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3246120" y="2743200"/>
            <a:ext cx="274320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8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3429000" y="292608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Approval rate by path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6126480" y="2743200"/>
            <a:ext cx="274320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8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6309360" y="292608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Blended CoF &amp; NIM after GB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365760" y="3566160"/>
            <a:ext cx="274320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8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548640" y="374904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CAC / LTV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3246120" y="3566160"/>
            <a:ext cx="274320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8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3429000" y="374904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XRPL settlement %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6126480" y="3566160"/>
            <a:ext cx="274320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8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6309360" y="374904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 income / runway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0116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TrueTerm · seedsOS · Confidential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7863840" y="201168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/ 15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365760" y="45720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Risks we own — and how we de-risk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411480" y="1051560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Credit losses &gt; plan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383280" y="1051560"/>
            <a:ext cx="5303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Tight floors, manual second look, vintage kill-switches, first-loss capital.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11480" y="1645920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Regulatory / bank partner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3383280" y="1645920"/>
            <a:ext cx="5303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Compliance-first build; bank partnership vs non-bank path mapped; e-sign rigor.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11480" y="2240280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Funding markets freeze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3383280" y="2240280"/>
            <a:ext cx="5303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Conservative leverage; equity runway; diversify warehouse counterparties.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11480" y="2834640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Crypto narrative backlash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3383280" y="2834640"/>
            <a:ext cx="5303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RLUSD/XRP is settlement UX; USD economics primary; no borrower speculation product.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11480" y="3429000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GTM CAC explosion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3383280" y="3429000"/>
            <a:ext cx="5303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Embedded wage/employer channels; performance marketing only after loss proof.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11480" y="4023360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 risk / adverse selection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3383280" y="4023360"/>
            <a:ext cx="5303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Clearask gates; decline if loan does not improve situation; continuous recalibration.</a:t>
            </a:r>
            <a:endParaRPr lang="en-US" sz="13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46304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Multiply capital by ending the trap.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2286000"/>
            <a:ext cx="8046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loan we originate replaces years of minimum-payment extraction with a finish line.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Lenders who win on completion — not duration — build the durable franchise of Fintech 2.0.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548640" y="3383280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C2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$3.5M equity seed  ·  $25M warehouse  ·  18-month plan to credit proof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48640" y="4114800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wage30.com  ·  TrueTerm · seedsOS  ·  For qualified investors only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0116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TrueTerm · seedsOS · Confidential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7863840" y="201168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15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365760" y="45720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opportunity cost of a bad loan sits on every balance sheet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365760" y="1051560"/>
            <a:ext cx="8412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Middle-class households under $100K income lose money every day a high-APR revolving balance remains. The product is the problem — not a lack of personal discipline alone.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365760" y="1737360"/>
            <a:ext cx="4023360" cy="256032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8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594360" y="19202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C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TRAP PRODUCT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94360" y="2286000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$5,000 @ 28% APR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minimum payments only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94360" y="3017520"/>
            <a:ext cx="3657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~17 years to payoff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~$10,000 in interest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Principal often still feels impossible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663440" y="1737360"/>
            <a:ext cx="4114800" cy="2560320"/>
          </a:xfrm>
          <a:prstGeom prst="roundRect">
            <a:avLst>
              <a:gd name="adj" fmla="val 2857"/>
            </a:avLst>
          </a:prstGeom>
          <a:solidFill>
            <a:srgbClr val="E7FAED"/>
          </a:solidFill>
          <a:ln/>
          <a:effectLst>
            <a:outerShdw sx="100000" sy="100000" kx="0" ky="0" algn="bl" rotWithShape="0" blurRad="76200" dist="25400" dir="8100000">
              <a:srgbClr val="000000">
                <a:alpha val="8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4892040" y="19202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C2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MARKET GAP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892040" y="2286000"/>
            <a:ext cx="3657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Installment restructure +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behavior rewards =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measurable edge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892040" y="3200400"/>
            <a:ext cx="3657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Clear end date · lower lifetime interest · higher limit for proven payers · surplus shared at payoff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0116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TrueTerm · seedsOS · Confidential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7863840" y="201168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15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365760" y="45720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Massive, painful, under-served market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365760" y="1143000"/>
            <a:ext cx="411480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594360" y="1371600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C2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$1.2T+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594360" y="187452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U.S. credit card balances — problem space often framed to ~$1.5T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709160" y="1143000"/>
            <a:ext cx="411480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8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937760" y="1371600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C2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~$6.7K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4937760" y="187452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Average card balance; target customers often at $8–10K multi-card debt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365760" y="2697480"/>
            <a:ext cx="411480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8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594360" y="2926080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C2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22%+</a:t>
            </a:r>
            <a:endParaRPr lang="en-US" sz="2600" dirty="0"/>
          </a:p>
        </p:txBody>
      </p:sp>
      <p:sp>
        <p:nvSpPr>
          <p:cNvPr id="13" name="Text 11"/>
          <p:cNvSpPr/>
          <p:nvPr/>
        </p:nvSpPr>
        <p:spPr>
          <a:xfrm>
            <a:off x="594360" y="342900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Average APR on interest-assessing cards; many offers higher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4709160" y="2697480"/>
            <a:ext cx="411480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8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4937760" y="2926080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C2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47%</a:t>
            </a:r>
            <a:endParaRPr lang="en-US" sz="2600" dirty="0"/>
          </a:p>
        </p:txBody>
      </p:sp>
      <p:sp>
        <p:nvSpPr>
          <p:cNvPr id="16" name="Text 14"/>
          <p:cNvSpPr/>
          <p:nvPr/>
        </p:nvSpPr>
        <p:spPr>
          <a:xfrm>
            <a:off x="4937760" y="342900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Cardholders revolving a balance — sticky, fee-rich incumbents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0116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TrueTerm · seedsOS · Confidential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7863840" y="201168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15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365760" y="45720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Product: TrueTerm by seedsOS — settled on XRPL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365760" y="1005840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Fixed-term installment loans — not lines of credit. Clearask is how you apply. Paid In Full Credit is what you earn for finishing.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57200" y="1508760"/>
            <a:ext cx="1645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2194560" y="1508760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TrueTerm — fixed-term unsecured installment (not a revolving LOC)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57200" y="1892808"/>
            <a:ext cx="8229600" cy="9144"/>
          </a:xfrm>
          <a:prstGeom prst="rect">
            <a:avLst/>
          </a:prstGeom>
          <a:solidFill>
            <a:srgbClr val="E5E5E5"/>
          </a:solidFill>
          <a:ln/>
        </p:spPr>
      </p:sp>
      <p:sp>
        <p:nvSpPr>
          <p:cNvPr id="9" name="Text 7"/>
          <p:cNvSpPr/>
          <p:nvPr/>
        </p:nvSpPr>
        <p:spPr>
          <a:xfrm>
            <a:off x="457200" y="1965960"/>
            <a:ext cx="1645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Amount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2194560" y="1965960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$1,500–$7,500 (Second Look to $2,500; Step-Up after 6 mo on-time)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457200" y="2350008"/>
            <a:ext cx="8229600" cy="9144"/>
          </a:xfrm>
          <a:prstGeom prst="rect">
            <a:avLst/>
          </a:prstGeom>
          <a:solidFill>
            <a:srgbClr val="E5E5E5"/>
          </a:solidFill>
          <a:ln/>
        </p:spPr>
      </p:sp>
      <p:sp>
        <p:nvSpPr>
          <p:cNvPr id="12" name="Text 10"/>
          <p:cNvSpPr/>
          <p:nvPr/>
        </p:nvSpPr>
        <p:spPr>
          <a:xfrm>
            <a:off x="457200" y="2423160"/>
            <a:ext cx="1645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Terms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2194560" y="2423160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/ 24 / 36 / 48 / 60 months amortizing — credit designed to end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457200" y="2807208"/>
            <a:ext cx="8229600" cy="9144"/>
          </a:xfrm>
          <a:prstGeom prst="rect">
            <a:avLst/>
          </a:prstGeom>
          <a:solidFill>
            <a:srgbClr val="E5E5E5"/>
          </a:solidFill>
          <a:ln/>
        </p:spPr>
      </p:sp>
      <p:sp>
        <p:nvSpPr>
          <p:cNvPr id="15" name="Text 13"/>
          <p:cNvSpPr/>
          <p:nvPr/>
        </p:nvSpPr>
        <p:spPr>
          <a:xfrm>
            <a:off x="457200" y="2880360"/>
            <a:ext cx="1645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APR bands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2194560" y="2880360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15% superprime → 29% Second Look (risk-priced, disclosed)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457200" y="3264408"/>
            <a:ext cx="8229600" cy="9144"/>
          </a:xfrm>
          <a:prstGeom prst="rect">
            <a:avLst/>
          </a:prstGeom>
          <a:solidFill>
            <a:srgbClr val="E5E5E5"/>
          </a:solidFill>
          <a:ln/>
        </p:spPr>
      </p:sp>
      <p:sp>
        <p:nvSpPr>
          <p:cNvPr id="18" name="Text 16"/>
          <p:cNvSpPr/>
          <p:nvPr/>
        </p:nvSpPr>
        <p:spPr>
          <a:xfrm>
            <a:off x="457200" y="3337560"/>
            <a:ext cx="1645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method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2194560" y="3337560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Clearask + Dual Look UW (TradFi first look; Second Look manual 24h)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457200" y="3721608"/>
            <a:ext cx="8229600" cy="9144"/>
          </a:xfrm>
          <a:prstGeom prst="rect">
            <a:avLst/>
          </a:prstGeom>
          <a:solidFill>
            <a:srgbClr val="E5E5E5"/>
          </a:solidFill>
          <a:ln/>
        </p:spPr>
      </p:sp>
      <p:sp>
        <p:nvSpPr>
          <p:cNvPr id="21" name="Text 19"/>
          <p:cNvSpPr/>
          <p:nvPr/>
        </p:nvSpPr>
        <p:spPr>
          <a:xfrm>
            <a:off x="457200" y="3794760"/>
            <a:ext cx="1645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Rails &amp; reward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2194560" y="3794760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Settled on XRPL · RLUSD fund · Paid In Full Credit in XRP at payoff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0116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TrueTerm · seedsOS · Confidential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7863840" y="201168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15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365760" y="45720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moat: reward people who fix their own balance sheets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365760" y="1005840"/>
            <a:ext cx="8412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Bad loans are expensive for lenders and catastrophic for borrowers. We price that reality — and reverse the incentive curve.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365760" y="1554480"/>
            <a:ext cx="4114800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1554480"/>
            <a:ext cx="109728" cy="1234440"/>
          </a:xfrm>
          <a:prstGeom prst="rect">
            <a:avLst/>
          </a:prstGeom>
          <a:solidFill>
            <a:srgbClr val="00C244"/>
          </a:solidFill>
          <a:ln/>
        </p:spPr>
      </p:sp>
      <p:sp>
        <p:nvSpPr>
          <p:cNvPr id="8" name="Text 6"/>
          <p:cNvSpPr/>
          <p:nvPr/>
        </p:nvSpPr>
        <p:spPr>
          <a:xfrm>
            <a:off x="685800" y="1737360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Show the opportunity cost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85800" y="2103120"/>
            <a:ext cx="3566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offer contrasts revolving min-pay years/interest vs fixed-term path. Truth is conversion.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709160" y="1554480"/>
            <a:ext cx="4114800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8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709160" y="1554480"/>
            <a:ext cx="109728" cy="1234440"/>
          </a:xfrm>
          <a:prstGeom prst="rect">
            <a:avLst/>
          </a:prstGeom>
          <a:solidFill>
            <a:srgbClr val="00C244"/>
          </a:solidFill>
          <a:ln/>
        </p:spPr>
      </p:sp>
      <p:sp>
        <p:nvSpPr>
          <p:cNvPr id="12" name="Text 10"/>
          <p:cNvSpPr/>
          <p:nvPr/>
        </p:nvSpPr>
        <p:spPr>
          <a:xfrm>
            <a:off x="5029200" y="1737360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Reward good habits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5029200" y="2103120"/>
            <a:ext cx="3566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ACH, cash-flow data, first payment at funding increase give-back — not gimmick APR races.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365760" y="2926080"/>
            <a:ext cx="4114800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8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365760" y="2926080"/>
            <a:ext cx="109728" cy="1234440"/>
          </a:xfrm>
          <a:prstGeom prst="rect">
            <a:avLst/>
          </a:prstGeom>
          <a:solidFill>
            <a:srgbClr val="00C244"/>
          </a:solidFill>
          <a:ln/>
        </p:spPr>
      </p:sp>
      <p:sp>
        <p:nvSpPr>
          <p:cNvPr id="16" name="Text 14"/>
          <p:cNvSpPr/>
          <p:nvPr/>
        </p:nvSpPr>
        <p:spPr>
          <a:xfrm>
            <a:off x="685800" y="3108960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Step-up ability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685800" y="3474720"/>
            <a:ext cx="3566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On-time behavior unlocks higher limits. Credit expands with proof — the anti-trap.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4709160" y="2926080"/>
            <a:ext cx="4114800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8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4709160" y="2926080"/>
            <a:ext cx="109728" cy="1234440"/>
          </a:xfrm>
          <a:prstGeom prst="rect">
            <a:avLst/>
          </a:prstGeom>
          <a:solidFill>
            <a:srgbClr val="00C244"/>
          </a:solidFill>
          <a:ln/>
        </p:spPr>
      </p:sp>
      <p:sp>
        <p:nvSpPr>
          <p:cNvPr id="20" name="Text 18"/>
          <p:cNvSpPr/>
          <p:nvPr/>
        </p:nvSpPr>
        <p:spPr>
          <a:xfrm>
            <a:off x="5029200" y="3108960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Inverted give-back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5029200" y="3474720"/>
            <a:ext cx="3566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Higher risk tiers get higher PIFC % of interest at payoff. We make money when they finish.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0116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TrueTerm · seedsOS · Confidential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7863840" y="201168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15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365760" y="45720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 economics — reference $5,000 / 60 months</a:t>
            </a:r>
            <a:endParaRPr lang="en-US" sz="24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20040" y="1051560"/>
          <a:ext cx="8503920" cy="2377440"/>
        </p:xfrm>
        <a:graphic>
          <a:graphicData uri="http://schemas.openxmlformats.org/drawingml/2006/table">
            <a:tbl>
              <a:tblPr/>
              <a:tblGrid>
                <a:gridCol w="1554480"/>
                <a:gridCol w="1097280"/>
                <a:gridCol w="1188720"/>
                <a:gridCol w="1280160"/>
                <a:gridCol w="1371600"/>
                <a:gridCol w="2011680"/>
              </a:tblGrid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Tier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APR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LT Loss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Give-back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Interest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vs 28% trap save*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  <a:solidFill>
                      <a:srgbClr val="111111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Superprime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3.5%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~$2.1K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~$8K+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Prime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3.0%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~$2.9K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~$7K+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Near prime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26%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15.5%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5.5%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~$4.0K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~$6K+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Second look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8.0%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~$4.5K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~$5.5K+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365760" y="365760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*Customer interest saved vs ~$10K trap interest framing on $5K @ 28% min-pay. Lender surplus after CoF/OpEx/loss is modeled in committee grid; launch CoF ~SOFR+4%.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365760" y="4206240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C2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Blended book APR ~24%  ·  Blended lifetime LR ~13%  ·  Give-back from surplus, not fantasy margins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0116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TrueTerm · seedsOS · Confidential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7863840" y="201168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15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365760" y="45720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we win vs status quo</a:t>
            </a:r>
            <a:endParaRPr lang="en-US" sz="24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20040" y="1097280"/>
          <a:ext cx="8503920" cy="3200400"/>
        </p:xfrm>
        <a:graphic>
          <a:graphicData uri="http://schemas.openxmlformats.org/drawingml/2006/table">
            <a:tbl>
              <a:tblPr/>
              <a:tblGrid>
                <a:gridCol w="1828800"/>
                <a:gridCol w="2194560"/>
                <a:gridCol w="2194560"/>
                <a:gridCol w="2286000"/>
              </a:tblGrid>
              <a:tr h="5334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Cards / BNPL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Payday / high-cost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TrueTerm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  <a:solidFill>
                      <a:srgbClr val="00C244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Payoff clarity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None / revolving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Rollover risk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Fixed term end date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Behavior reward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Points for prime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None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Paid In Full Credit + Step-Up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Second look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Hard decline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Predatory yes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Clearask + Second Look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Settlement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Legacy rails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Cash/check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XRPL RLUSD + XRP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Aligns with finish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Yes — economics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0116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TrueTerm · seedsOS · Confidential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7863840" y="201168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15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365760" y="45720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Go-to-market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365760" y="1097280"/>
            <a:ext cx="640080" cy="640080"/>
          </a:xfrm>
          <a:prstGeom prst="roundRect">
            <a:avLst>
              <a:gd name="adj" fmla="val 14286"/>
            </a:avLst>
          </a:prstGeom>
          <a:solidFill>
            <a:srgbClr val="E7FAED"/>
          </a:solidFill>
          <a:ln/>
        </p:spPr>
      </p:sp>
      <p:sp>
        <p:nvSpPr>
          <p:cNvPr id="6" name="Text 4"/>
          <p:cNvSpPr/>
          <p:nvPr/>
        </p:nvSpPr>
        <p:spPr>
          <a:xfrm>
            <a:off x="365760" y="1234440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0C2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1234440" y="10972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Wage30 / employer rails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234440" y="141732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Embedded apply at point of income stress and wage platforms — high intent.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365760" y="1920240"/>
            <a:ext cx="640080" cy="640080"/>
          </a:xfrm>
          <a:prstGeom prst="roundRect">
            <a:avLst>
              <a:gd name="adj" fmla="val 14286"/>
            </a:avLst>
          </a:prstGeom>
          <a:solidFill>
            <a:srgbClr val="E7FAED"/>
          </a:solidFill>
          <a:ln/>
        </p:spPr>
      </p:sp>
      <p:sp>
        <p:nvSpPr>
          <p:cNvPr id="10" name="Text 8"/>
          <p:cNvSpPr/>
          <p:nvPr/>
        </p:nvSpPr>
        <p:spPr>
          <a:xfrm>
            <a:off x="365760" y="2057400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0C2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234440" y="19202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Debt restructure intent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234440" y="224028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Primary use case is pay-off / consolidate cards — not lifestyle over-lend.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365760" y="2743200"/>
            <a:ext cx="640080" cy="640080"/>
          </a:xfrm>
          <a:prstGeom prst="roundRect">
            <a:avLst>
              <a:gd name="adj" fmla="val 14286"/>
            </a:avLst>
          </a:prstGeom>
          <a:solidFill>
            <a:srgbClr val="E7FAED"/>
          </a:solidFill>
          <a:ln/>
        </p:spPr>
      </p:sp>
      <p:sp>
        <p:nvSpPr>
          <p:cNvPr id="14" name="Text 12"/>
          <p:cNvSpPr/>
          <p:nvPr/>
        </p:nvSpPr>
        <p:spPr>
          <a:xfrm>
            <a:off x="365760" y="2880360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0C2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1234440" y="2743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 &amp; CDFI partners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234440" y="306324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Trusted local distribution with our UW and capital stack.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365760" y="3566160"/>
            <a:ext cx="640080" cy="640080"/>
          </a:xfrm>
          <a:prstGeom prst="roundRect">
            <a:avLst>
              <a:gd name="adj" fmla="val 14286"/>
            </a:avLst>
          </a:prstGeom>
          <a:solidFill>
            <a:srgbClr val="E7FAED"/>
          </a:solidFill>
          <a:ln/>
        </p:spPr>
      </p:sp>
      <p:sp>
        <p:nvSpPr>
          <p:cNvPr id="18" name="Text 16"/>
          <p:cNvSpPr/>
          <p:nvPr/>
        </p:nvSpPr>
        <p:spPr>
          <a:xfrm>
            <a:off x="365760" y="3703320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0C2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1234440" y="356616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flywheel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1234440" y="38862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On-time → step-up → referral → lower CAC; give-back is shareable proof.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0116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TrueTerm · seedsOS · Confidential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7863840" y="201168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15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365760" y="45720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Stack: lending ops + modern settlement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365760" y="1143000"/>
            <a:ext cx="27432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548640" y="1371600"/>
            <a:ext cx="2377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Clearask + Dual Look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48640" y="182880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method + TradFi first look + Second Look desk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246120" y="1143000"/>
            <a:ext cx="27432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8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3429000" y="1371600"/>
            <a:ext cx="2377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Loan tape / CFO metrics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3429000" y="182880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 triangles, events, vintage tracking — investor-grade ops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126480" y="1143000"/>
            <a:ext cx="27432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8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6309360" y="1371600"/>
            <a:ext cx="2377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E-sign protocol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6309360" y="182880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Disclosures → TILA → certificate → fund gate (no shortcuts)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365760" y="2743200"/>
            <a:ext cx="27432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8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548640" y="2971800"/>
            <a:ext cx="2377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XRPL rails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548640" y="342900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Prepare → sign → submit → validate; RLUSD fund, XRP give-back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3246120" y="2743200"/>
            <a:ext cx="27432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8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3429000" y="2971800"/>
            <a:ext cx="2377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Bolt-on architecture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3429000" y="342900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Bank partner, bureau, Robinhood destination, accounting adapters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126480" y="2743200"/>
            <a:ext cx="27432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8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6309360" y="2971800"/>
            <a:ext cx="2377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 live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6309360" y="342900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wage30.com · TrueTerm apply + admin fund queue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TrueTerm — For-Profit Pitch: Fintech 2.0</dc:title>
  <dc:subject>Seed capital raise — TrueTerm by seedsOS</dc:subject>
  <dc:creator>seedsOS · TrueTerm</dc:creator>
  <cp:lastModifiedBy>seedsOS · TrueTerm</cp:lastModifiedBy>
  <cp:revision>1</cp:revision>
  <dcterms:created xsi:type="dcterms:W3CDTF">2026-08-04T16:08:59Z</dcterms:created>
  <dcterms:modified xsi:type="dcterms:W3CDTF">2026-08-04T16:08:59Z</dcterms:modified>
</cp:coreProperties>
</file>