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5C6B52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502920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 CAPITAL  ·  CONFIDENTIAL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02920" y="12344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debt is not the crisis.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02920" y="187452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B8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servicing of the debt is.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02920" y="265176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TrueTerm™ by seedsOS — settled on XRPL.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Fintech 2.0 fixed-term installment loans (not lines of credit) that restructure household balance sheets,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 repayment, and attack the $1T+ credit-card trap.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Clearask is how you apply. TrueTerm is the loan.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393192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partners who measure success in lives repaired — MacKenzie Scott · Buffett · PRI · family offices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/ 14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FINANCIAL PROFORMA — HONEST PATH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Impact capital should not need fairy-tale profits in year one</a:t>
            </a:r>
            <a:endParaRPr lang="en-US" sz="18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005840"/>
          <a:ext cx="8412480" cy="2286000"/>
        </p:xfrm>
        <a:graphic>
          <a:graphicData uri="http://schemas.openxmlformats.org/drawingml/2006/table">
            <a:tbl>
              <a:tblPr/>
              <a:tblGrid>
                <a:gridCol w="2011680"/>
                <a:gridCol w="1280160"/>
                <a:gridCol w="1280160"/>
                <a:gridCol w="1280160"/>
                <a:gridCol w="1280160"/>
                <a:gridCol w="1280160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5C6B5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5C6B5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5C6B5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5C6B5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5C6B5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5C6B5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Originations $M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 $M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Net income $M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−1.4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−1.1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+1.8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Cum. borrowers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24.9K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52.9K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35204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Break-even trajectory into Y5 at scale. Early years invest in compliance, credit learning, and trust. That is how durable consumer credit is built — not how apps are flipped.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41148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APRs (15–29% by risk band) · loss reserves · give-back funded from surplus — not from borrowers’ misery.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14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WHY THIS IS REVOLUTIONARY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invert the incentive of consumer credit.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234440"/>
            <a:ext cx="91440" cy="640080"/>
          </a:xfrm>
          <a:prstGeom prst="rect">
            <a:avLst/>
          </a:prstGeom>
          <a:solidFill>
            <a:srgbClr val="5C6B52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2344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duration to completion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15270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credit wins when balances linger. We win when loans finish and households stabilize.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57200" y="2011680"/>
            <a:ext cx="91440" cy="640080"/>
          </a:xfrm>
          <a:prstGeom prst="rect">
            <a:avLst/>
          </a:prstGeom>
          <a:solidFill>
            <a:srgbClr val="B87A5C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01168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score-only to story + score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230428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Clearask + second look means thin-file and rebuilding borrowers are people, not binary declines.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7200" y="2788920"/>
            <a:ext cx="91440" cy="640080"/>
          </a:xfrm>
          <a:prstGeom prst="rect">
            <a:avLst/>
          </a:prstGeom>
          <a:solidFill>
            <a:srgbClr val="5C6B52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" y="278892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perks for the prime to surplus for rebuilders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77240" y="308152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Inverted Paid In Full Credit: higher shared give-back where need is greatest — bounded by risk math.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57200" y="3566160"/>
            <a:ext cx="91440" cy="640080"/>
          </a:xfrm>
          <a:prstGeom prst="rect">
            <a:avLst/>
          </a:prstGeom>
          <a:solidFill>
            <a:srgbClr val="B87A5C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35661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opaque rails to public ledger settlement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77240" y="385876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XRPL funding and XRP give-back make settlement auditable and modern without turning the product into a crypto casino.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14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STEWARDSHIP — IMPACT WITHOUT NAIVETÉ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Doing good requires adult credit risk management.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234440"/>
            <a:ext cx="4023360" cy="3017520"/>
          </a:xfrm>
          <a:prstGeom prst="roundRect">
            <a:avLst>
              <a:gd name="adj" fmla="val 2424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4173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CREDIT DISCIPLINE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31520" y="187452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FICO floor ~620 in Phase 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22860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Lifetime loss targets by band (3.5%–20%)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" y="26974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24h UW on second-look path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310896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E-sign + TILA before any fund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31520" y="352044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Vintage / MOB loss triangles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09160" y="1234440"/>
            <a:ext cx="3977640" cy="3017520"/>
          </a:xfrm>
          <a:prstGeom prst="roundRect">
            <a:avLst>
              <a:gd name="adj" fmla="val 2424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937760" y="14173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B87A5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BORROWER PROTECTION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983480" y="187452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payday APR product design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983480" y="22860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Decline when loan does not improve situation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983480" y="269748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First-loss capital before senior leverage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983480" y="310896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 is settlement, not speculation for the borrower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983480" y="352044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 loan tape for partners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14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PARTNERSHIP ASK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Help us prove Fintech 2.0 at human scale.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1325880"/>
            <a:ext cx="320040" cy="320040"/>
          </a:xfrm>
          <a:prstGeom prst="ellipse">
            <a:avLst/>
          </a:prstGeom>
          <a:solidFill>
            <a:srgbClr val="5C6B52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135331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051560" y="12801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/ co-lead seed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51560" y="157276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$3.5M equity to build compliance-grade ops, UW, and rails.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02920" y="2057400"/>
            <a:ext cx="320040" cy="320040"/>
          </a:xfrm>
          <a:prstGeom prst="ellipse">
            <a:avLst/>
          </a:prstGeom>
          <a:solidFill>
            <a:srgbClr val="5C6B52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208483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51560" y="20116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Catalytic first-loss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51560" y="230428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$1.5–2M PRI or guarantee that unlocks $25M warehouse capacity.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02920" y="2788920"/>
            <a:ext cx="320040" cy="320040"/>
          </a:xfrm>
          <a:prstGeom prst="ellipse">
            <a:avLst/>
          </a:prstGeom>
          <a:solidFill>
            <a:srgbClr val="5C6B52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" y="281635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51560" y="27432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Distribution partners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51560" y="30358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Employers, wage platforms, community CDFIs, faith &amp; civic networks.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02920" y="3520440"/>
            <a:ext cx="320040" cy="320040"/>
          </a:xfrm>
          <a:prstGeom prst="ellipse">
            <a:avLst/>
          </a:prstGeom>
          <a:solidFill>
            <a:srgbClr val="5C6B52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" y="3547872"/>
            <a:ext cx="320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51560" y="34747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 alliance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51560" y="376732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interest saved, years avoided, completion rates — not vanity DAU.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14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5C6B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People are not in trouble because of the debt itself.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205740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2ED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They are in trouble because of the servicing of the debt.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" y="3017520"/>
            <a:ext cx="7863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BE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by seedsOS exists to change that design.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EBE4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us in building credit that ends.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42062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2EDE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wage30.com  ·  TrueTerm · seedsOS · Confidential impact materials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PROBLEM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America is not drowning in principal.</a:t>
            </a:r>
            <a:endParaRPr lang="en-US" sz="2600" dirty="0"/>
          </a:p>
          <a:p>
            <a:pPr indent="0" marL="0">
              <a:buNone/>
            </a:pPr>
            <a:r>
              <a:rPr lang="en-US" sz="26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 is drowning in interest and time.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828800"/>
            <a:ext cx="2011680" cy="2194560"/>
          </a:xfrm>
          <a:prstGeom prst="roundRect">
            <a:avLst>
              <a:gd name="adj" fmla="val 3636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66928" y="2057400"/>
            <a:ext cx="17922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~$1.2T+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66928" y="2834640"/>
            <a:ext cx="17922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 credit card balances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(problem space often cited to ~$1.5T)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606040" y="1828800"/>
            <a:ext cx="2011680" cy="2194560"/>
          </a:xfrm>
          <a:prstGeom prst="roundRect">
            <a:avLst>
              <a:gd name="adj" fmla="val 3636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715768" y="2057400"/>
            <a:ext cx="17922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~$6,700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2715768" y="2834640"/>
            <a:ext cx="17922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balance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(many households carry $8–10K+)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54880" y="1828800"/>
            <a:ext cx="2011680" cy="2194560"/>
          </a:xfrm>
          <a:prstGeom prst="roundRect">
            <a:avLst>
              <a:gd name="adj" fmla="val 3636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864608" y="2057400"/>
            <a:ext cx="17922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~22%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4864608" y="2834640"/>
            <a:ext cx="17922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APR on cards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assess interest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903720" y="1828800"/>
            <a:ext cx="2011680" cy="2194560"/>
          </a:xfrm>
          <a:prstGeom prst="roundRect">
            <a:avLst>
              <a:gd name="adj" fmla="val 3636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7013448" y="2057400"/>
            <a:ext cx="17922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47%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7013448" y="2834640"/>
            <a:ext cx="17922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Cardholders carrying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revolving balance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" y="42062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Experian, TransUnion, Bankrate, Fed G.19-style public series (2025–2026). Rounded for clarity.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14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MINIMUM-PAYMENT TRAP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$5,000 on a card at 28% APR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payments only — what most of America does.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508760"/>
            <a:ext cx="3931920" cy="2743200"/>
          </a:xfrm>
          <a:prstGeom prst="roundRect">
            <a:avLst>
              <a:gd name="adj" fmla="val 2667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16916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B87A5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CREDIT CARD PATH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85800" y="210312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B8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~17 years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685800" y="26060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pay off the balance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3063240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B87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~$10,000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685800" y="356616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interest alone — double the original debt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paid to the system for the privilege of being stuck.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663440" y="1508760"/>
            <a:ext cx="4023360" cy="2743200"/>
          </a:xfrm>
          <a:prstGeom prst="roundRect">
            <a:avLst>
              <a:gd name="adj" fmla="val 2667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892040" y="1691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FIXED-TERM RESTRUCTURE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892040" y="210312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 years</a:t>
            </a:r>
            <a:endParaRPr lang="en-US" sz="3200" dirty="0"/>
          </a:p>
        </p:txBody>
      </p:sp>
      <p:sp>
        <p:nvSpPr>
          <p:cNvPr id="14" name="Text 12"/>
          <p:cNvSpPr/>
          <p:nvPr/>
        </p:nvSpPr>
        <p:spPr>
          <a:xfrm>
            <a:off x="4892040" y="26060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payoff date (60-month installment)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892040" y="306324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~$4,000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4892040" y="356616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interest at a near-prime installment APR —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~12 years of life and ~$6K+ interest returned to the household.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14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WHO BEARS THE COST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middle class making under $100K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11430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day a revolving balance sits on a household balance sheet, wealth transfers upward — not because people are careless, but because the product is designed to extract time.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02920" y="2011680"/>
            <a:ext cx="256032" cy="256032"/>
          </a:xfrm>
          <a:prstGeom prst="ellipse">
            <a:avLst/>
          </a:prstGeom>
          <a:solidFill>
            <a:srgbClr val="5C6B52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2029968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1920240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 cost is daily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60120" y="221284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$10K typical multi-card burden at 22–28% APR can cost hundreds per month in pure interest — money that never buys groceries, childcare, or retirement.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2880360"/>
            <a:ext cx="256032" cy="256032"/>
          </a:xfrm>
          <a:prstGeom prst="ellipse">
            <a:avLst/>
          </a:prstGeom>
          <a:solidFill>
            <a:srgbClr val="5C6B52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2898648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60120" y="2788920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payments feel responsible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60120" y="308152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keep the account “current” while extending the sentence. Servicing the debt is the trap; the principal is the headline.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02920" y="3749040"/>
            <a:ext cx="256032" cy="256032"/>
          </a:xfrm>
          <a:prstGeom prst="ellipse">
            <a:avLst/>
          </a:prstGeom>
          <a:solidFill>
            <a:srgbClr val="5C6B52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3767328"/>
            <a:ext cx="25603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60120" y="3657600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Rewards flow the wrong way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60120" y="395020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reward the already-prime. Those rebuilding after hardship get the highest rates and the least upside for good behavior.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14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THESIS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Fintech 2.0 is not faster denial.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1280160"/>
            <a:ext cx="3931920" cy="3017520"/>
          </a:xfrm>
          <a:prstGeom prst="roundRect">
            <a:avLst>
              <a:gd name="adj" fmla="val 2424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4630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B87A5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FINTECH 1.0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77240" y="196596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Digitized bank forms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233172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revolving traps online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77240" y="269748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Score-first, story-last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77240" y="30632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Rewards for the already-prime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77240" y="342900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 from duration of debt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663440" y="1280160"/>
            <a:ext cx="4023360" cy="3017520"/>
          </a:xfrm>
          <a:prstGeom prst="roundRect">
            <a:avLst>
              <a:gd name="adj" fmla="val 2424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892040" y="14630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FINTECH 2.0 — TrueTerm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983480" y="19659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TrueTerm: credit designed to end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983480" y="233172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Clearask method: need + repayment plan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983480" y="269748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Look for thin-file rebuilders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983480" y="306324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Paid In Full Credit for finishing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983480" y="342900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win when people finish stronger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14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PRODUCT — TrueTerm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Credit designed to end. Loans — not lines of credit.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457200" y="1188720"/>
            <a:ext cx="2697480" cy="1371600"/>
          </a:xfrm>
          <a:prstGeom prst="roundRect">
            <a:avLst>
              <a:gd name="adj" fmla="val 5333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94360" y="137160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C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TrueTerm loan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94360" y="1691640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Fixed-term personal installment ($1.5K–$7.5K). Amortizing end date — not a revolving line of credit.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91840" y="1188720"/>
            <a:ext cx="2697480" cy="1371600"/>
          </a:xfrm>
          <a:prstGeom prst="roundRect">
            <a:avLst>
              <a:gd name="adj" fmla="val 5333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29000" y="137160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C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Clearask method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429000" y="1691640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the product: the application. State need and how you’ll repay—before cold score gates.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126480" y="1188720"/>
            <a:ext cx="2697480" cy="1371600"/>
          </a:xfrm>
          <a:prstGeom prst="roundRect">
            <a:avLst>
              <a:gd name="adj" fmla="val 5333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63640" y="137160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C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 Look UW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263640" y="1691640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TradFi first look up to $7,500; Second Look to $2,500; Step-Up after 6 months on-time.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2743200"/>
            <a:ext cx="2697480" cy="1371600"/>
          </a:xfrm>
          <a:prstGeom prst="roundRect">
            <a:avLst>
              <a:gd name="adj" fmla="val 5333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94360" y="292608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C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Paid In Full Credit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94360" y="3246120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 reward: share of interest at payoff, delivered in XRP.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3291840" y="2743200"/>
            <a:ext cx="2697480" cy="1371600"/>
          </a:xfrm>
          <a:prstGeom prst="roundRect">
            <a:avLst>
              <a:gd name="adj" fmla="val 5333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429000" y="292608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C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Settled on XRPL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429000" y="3246120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in RLUSD; reward in XRP — settlement rails. Dollar obligation stays clear installment credit.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126480" y="2743200"/>
            <a:ext cx="2697480" cy="1371600"/>
          </a:xfrm>
          <a:prstGeom prst="roundRect">
            <a:avLst>
              <a:gd name="adj" fmla="val 5333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263640" y="2926080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5C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E-sign before fund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263640" y="3246120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disclosure + TILA + certificate. Trust is operational, not a marketing slide.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14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 PROFORMA — 5 YEARS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3035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success looks like when you count people first</a:t>
            </a:r>
            <a:endParaRPr lang="en-US" sz="2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8229600" cy="2560320"/>
        </p:xfrm>
        <a:graphic>
          <a:graphicData uri="http://schemas.openxmlformats.org/drawingml/2006/table">
            <a:tbl>
              <a:tblPr/>
              <a:tblGrid>
                <a:gridCol w="2926080"/>
                <a:gridCol w="1737360"/>
                <a:gridCol w="1737360"/>
                <a:gridCol w="1828800"/>
              </a:tblGrid>
              <a:tr h="4267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Metric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5C6B5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Y1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5C6B5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Y3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5C6B5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Y5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5C6B52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Households served (cum.)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9,900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52,900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Originations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$1.4M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$33.8M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$140M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Interest saved vs trap*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$2.4M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$45M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$168M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Debt-service years avoided*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4,800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336,000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On-time payment rate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92%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90%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A2A2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89%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6350" cap="flat" cmpd="sng" algn="ctr">
                      <a:solidFill>
                        <a:srgbClr val="D8CFB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379476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*Modeled vs revolving min-pay path on comparable balances. Illustrative portfolio mix; not a guarantee. Full assumptions in pitch model.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457200" y="4160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Five-year cumulative interest not extracted by traps: ~$300M+ of household capacity restored across the book.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14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BEHAVIOR CHANGE IS THE IMPACT ENGINE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64008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do not just refinance debt.</a:t>
            </a:r>
            <a:endParaRPr lang="en-US" sz="2400" dirty="0"/>
          </a:p>
          <a:p>
            <a:pPr indent="0" marL="0">
              <a:buNone/>
            </a:pPr>
            <a:r>
              <a:rPr lang="en-US" sz="24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retrain the relationship to debt.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173736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7A5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65760" y="2103120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Truth at application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65760" y="2788920"/>
            <a:ext cx="1645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Clearask forces an honest plan: purpose, capacity, support system.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103120" y="173736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7A5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103120" y="2103120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 finish line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2103120" y="2788920"/>
            <a:ext cx="1645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Installment schedule ends. No revolving “forever current.”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840480" y="173736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7A5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840480" y="2103120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Habits rewarded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840480" y="2788920"/>
            <a:ext cx="1645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ACH, cash-flow visibility, first payment at funding raise shared give-back.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577840" y="173736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7A5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577840" y="2103120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Step-up credit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577840" y="2788920"/>
            <a:ext cx="1645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months on-time unlocks higher ability — prove behavior, earn trust.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315200" y="173736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87A5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315200" y="2103120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Paid In Full Credit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315200" y="2788920"/>
            <a:ext cx="1645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Finish stronger: inverted give-back paid in XRP on XRPL — not a points game for the rich.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14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2ED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CAPITAL TO START — IMPACT STRUCTURE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486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$3.5M equity + $25M warehouse facility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9601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 builds the machine and first-loss reserve. Warehouse funds the loans that free people.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02920" y="141732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$900K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783080" y="14173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Compliance, licensing, bank-partner readiness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$700K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783080" y="1856232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Engineering, XRPL rails, servicing ops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2295144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$700K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783080" y="2295144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First-loss / liquidity buffer (protects senior capital)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2734056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$400K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783080" y="2734056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Underwriting data &amp; risk infrastructure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" y="3172968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$400K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783080" y="3172968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Go-to-market (employer, community, wage platforms)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02920" y="361188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5C6B5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$400K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783080" y="36118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A2A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G&amp;A runway (~18 months at plan)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126480" y="1417320"/>
            <a:ext cx="2560320" cy="2926080"/>
          </a:xfrm>
          <a:prstGeom prst="roundRect">
            <a:avLst>
              <a:gd name="adj" fmla="val 2857"/>
            </a:avLst>
          </a:prstGeom>
          <a:solidFill>
            <a:srgbClr val="FAF7F1"/>
          </a:solidFill>
          <a:ln/>
          <a:effectLst>
            <a:outerShdw sx="100000" sy="100000" kx="0" ky="0" algn="bl" rotWithShape="0" blurRad="101600" dist="25400" dir="8100000">
              <a:srgbClr val="000000">
                <a:alpha val="6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309360" y="160020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B87A5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PHILANTHROPIC OVERLAY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309360" y="210312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$2.0M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309360" y="24688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 / recoverable grant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309360" y="297180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2A2A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$1.5M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6309360" y="3383280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First-loss guarantee to catalyze warehouse leverage — each impact dollar multiplies into loans that restructure real lives.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7200" y="4828032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TrueTerm  ·  SEEDSOS  ·  IMPACT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7772400" y="4828032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5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14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TrueTerm — Impact Pitch: Fintech 2.0</dc:title>
  <dc:subject>Impact capital deck — TrueTerm by seedsOS</dc:subject>
  <dc:creator>seedsOS · TrueTerm</dc:creator>
  <cp:lastModifiedBy>seedsOS · TrueTerm</cp:lastModifiedBy>
  <cp:revision>1</cp:revision>
  <dcterms:created xsi:type="dcterms:W3CDTF">2026-08-04T16:08:59Z</dcterms:created>
  <dcterms:modified xsi:type="dcterms:W3CDTF">2026-08-04T16:08:59Z</dcterms:modified>
</cp:coreProperties>
</file>